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</a:t>
            </a:r>
            <a:r>
              <a:rPr lang="en-US" smtClean="0"/>
              <a:t>– Feb 7,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Challenge–  </a:t>
            </a:r>
          </a:p>
          <a:p>
            <a:pPr lvl="1"/>
            <a:r>
              <a:rPr lang="en-US" b="1" dirty="0" smtClean="0">
                <a:sym typeface="Euclid Symbol" panose="05050102010706020507" pitchFamily="18" charset="2"/>
              </a:rPr>
              <a:t>A 350 g ball is dropped from 1.35 m. What is its velocity when it hits the floor?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Momentum and impulse</a:t>
            </a: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Assignment</a:t>
            </a:r>
            <a:r>
              <a:rPr lang="en-US" b="1" dirty="0"/>
              <a:t>: </a:t>
            </a:r>
          </a:p>
          <a:p>
            <a:pPr lvl="1"/>
            <a:r>
              <a:rPr lang="en-US" b="1" dirty="0" smtClean="0"/>
              <a:t>Momentum and Impulse Worksheet</a:t>
            </a:r>
            <a:endParaRPr lang="en-US" b="1" dirty="0"/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535568" y="4418231"/>
            <a:ext cx="4825159" cy="1757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Momentum</a:t>
            </a:r>
          </a:p>
          <a:p>
            <a:pPr lvl="1"/>
            <a:r>
              <a:rPr lang="en-US" b="1" dirty="0" smtClean="0"/>
              <a:t>Impulse</a:t>
            </a:r>
          </a:p>
          <a:p>
            <a:pPr lvl="1"/>
            <a:r>
              <a:rPr lang="en-US" b="1" dirty="0" smtClean="0"/>
              <a:t>Alternate 2</a:t>
            </a:r>
            <a:r>
              <a:rPr lang="en-US" b="1" baseline="30000" dirty="0" smtClean="0"/>
              <a:t>nd</a:t>
            </a:r>
            <a:r>
              <a:rPr lang="en-US" b="1" dirty="0" smtClean="0"/>
              <a:t> law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Momentum is a very intuitive way to describe how much motion something has.</a:t>
            </a:r>
          </a:p>
          <a:p>
            <a:r>
              <a:rPr lang="en-US" sz="2000" b="1" dirty="0" smtClean="0"/>
              <a:t>It is proportional to both mass and velocity.</a:t>
            </a:r>
          </a:p>
          <a:p>
            <a:r>
              <a:rPr lang="en-US" sz="2000" b="1" dirty="0" smtClean="0"/>
              <a:t>Symbol: p		Unit: kg m/s (outside IB)  or  N</a:t>
            </a:r>
            <a:r>
              <a:rPr lang="en-US" sz="2000" b="1" dirty="0" smtClean="0">
                <a:latin typeface="Century" panose="02040604050505020304" pitchFamily="18" charset="0"/>
              </a:rPr>
              <a:t>∙s</a:t>
            </a:r>
            <a:r>
              <a:rPr lang="en-US" sz="2000" b="1" dirty="0"/>
              <a:t> </a:t>
            </a:r>
            <a:r>
              <a:rPr lang="en-US" sz="2000" b="1" dirty="0" smtClean="0"/>
              <a:t> (IB)</a:t>
            </a:r>
          </a:p>
          <a:p>
            <a:r>
              <a:rPr lang="en-US" sz="3200" b="1" dirty="0"/>
              <a:t>p</a:t>
            </a:r>
            <a:r>
              <a:rPr lang="en-US" sz="3200" b="1" dirty="0" smtClean="0"/>
              <a:t> = mv			</a:t>
            </a:r>
            <a:r>
              <a:rPr lang="en-US" sz="2000" b="1" dirty="0" smtClean="0"/>
              <a:t>Note: momentum is a </a:t>
            </a:r>
            <a:r>
              <a:rPr lang="en-US" sz="2000" b="1" u="sng" dirty="0" smtClean="0"/>
              <a:t>vector !!!</a:t>
            </a:r>
            <a:endParaRPr lang="en-US" sz="3200" b="1" u="sng" dirty="0" smtClean="0"/>
          </a:p>
          <a:p>
            <a:r>
              <a:rPr lang="en-US" sz="2000" b="1" dirty="0" smtClean="0"/>
              <a:t>An object with twice the mass of another object moving at the same speed has twice the momentum.</a:t>
            </a:r>
          </a:p>
          <a:p>
            <a:r>
              <a:rPr lang="en-US" sz="2000" b="1" dirty="0" smtClean="0"/>
              <a:t>One object moving at twice the speed of an identical object has twice the momentum.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079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Impulse is defined as a change in momentum:</a:t>
            </a:r>
          </a:p>
          <a:p>
            <a:r>
              <a:rPr lang="en-US" sz="2000" b="1" dirty="0" smtClean="0"/>
              <a:t>Symbol: J = </a:t>
            </a:r>
            <a:r>
              <a:rPr lang="en-US" sz="2000" b="1" dirty="0" smtClean="0">
                <a:sym typeface="Euclid Symbol" panose="05050102010706020507" pitchFamily="18" charset="2"/>
              </a:rPr>
              <a:t>p = p</a:t>
            </a:r>
            <a:r>
              <a:rPr lang="en-US" sz="2000" b="1" baseline="-25000" dirty="0" smtClean="0">
                <a:sym typeface="Euclid Symbol" panose="05050102010706020507" pitchFamily="18" charset="2"/>
              </a:rPr>
              <a:t>f</a:t>
            </a:r>
            <a:r>
              <a:rPr lang="en-US" sz="2000" b="1" dirty="0" smtClean="0">
                <a:sym typeface="Euclid Symbol" panose="05050102010706020507" pitchFamily="18" charset="2"/>
              </a:rPr>
              <a:t> - p</a:t>
            </a:r>
            <a:r>
              <a:rPr lang="en-US" sz="2000" b="1" baseline="-25000" dirty="0" smtClean="0">
                <a:sym typeface="Euclid Symbol" panose="05050102010706020507" pitchFamily="18" charset="2"/>
              </a:rPr>
              <a:t>i</a:t>
            </a:r>
            <a:r>
              <a:rPr lang="en-US" sz="2000" b="1" dirty="0" smtClean="0">
                <a:sym typeface="Euclid Symbol" panose="05050102010706020507" pitchFamily="18" charset="2"/>
              </a:rPr>
              <a:t>			Same unit as momentum.</a:t>
            </a:r>
          </a:p>
          <a:p>
            <a:r>
              <a:rPr lang="en-US" sz="2000" b="1" dirty="0" smtClean="0">
                <a:sym typeface="Euclid Symbol" panose="05050102010706020507" pitchFamily="18" charset="2"/>
              </a:rPr>
              <a:t>To find a difference in momentums, you need to do a vector subtraction. (Always final minus initial.)</a:t>
            </a:r>
          </a:p>
          <a:p>
            <a:r>
              <a:rPr lang="en-US" sz="2000" b="1" dirty="0" smtClean="0">
                <a:sym typeface="Euclid Symbol" panose="05050102010706020507" pitchFamily="18" charset="2"/>
              </a:rPr>
              <a:t>Ex: What impulse is experienced by a 225 kg horse that goes from trotting at 2.1 m/s to galloping at 3.5 m/s?</a:t>
            </a:r>
          </a:p>
          <a:p>
            <a:endParaRPr lang="en-US" sz="2000" b="1" dirty="0">
              <a:sym typeface="Euclid Symbol" panose="05050102010706020507" pitchFamily="18" charset="2"/>
            </a:endParaRPr>
          </a:p>
          <a:p>
            <a:r>
              <a:rPr lang="en-US" sz="2000" b="1" dirty="0" smtClean="0">
                <a:sym typeface="Euclid Symbol" panose="05050102010706020507" pitchFamily="18" charset="2"/>
              </a:rPr>
              <a:t>Ex: A 450 kg space satellite is traveling at 15 m/s and is hit by a piece of space junk knocking it out of orbit and sending it 45 off it’s initial path. What is the impulse delivered to the satellite relative to its initial path?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607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086327" cy="706964"/>
          </a:xfrm>
        </p:spPr>
        <p:txBody>
          <a:bodyPr/>
          <a:lstStyle/>
          <a:p>
            <a:r>
              <a:rPr lang="en-US" dirty="0" smtClean="0"/>
              <a:t>Newton’s Second Law (Alternate form)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494288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Newton’s original formulation of his second law was not conceptualized as F= ma but rather as </a:t>
            </a:r>
            <a:r>
              <a:rPr lang="en-US" sz="2000" b="1" u="sng" dirty="0" smtClean="0"/>
              <a:t>a rate of change of momentum</a:t>
            </a:r>
            <a:r>
              <a:rPr lang="en-US" sz="2000" b="1" dirty="0" smtClean="0"/>
              <a:t>.</a:t>
            </a:r>
          </a:p>
          <a:p>
            <a:r>
              <a:rPr lang="en-US" sz="2000" b="1" dirty="0" err="1" smtClean="0"/>
              <a:t>F</a:t>
            </a:r>
            <a:r>
              <a:rPr lang="en-US" sz="2000" b="1" baseline="-25000" dirty="0" err="1" smtClean="0"/>
              <a:t>net</a:t>
            </a:r>
            <a:r>
              <a:rPr lang="en-US" sz="2000" b="1" dirty="0" smtClean="0"/>
              <a:t> =</a:t>
            </a:r>
            <a:r>
              <a:rPr lang="en-US" sz="2000" b="1" dirty="0">
                <a:sym typeface="Euclid Symbol" panose="05050102010706020507" pitchFamily="18" charset="2"/>
              </a:rPr>
              <a:t> p</a:t>
            </a:r>
            <a:r>
              <a:rPr lang="en-US" sz="2000" b="1" dirty="0" smtClean="0"/>
              <a:t> </a:t>
            </a:r>
            <a:r>
              <a:rPr lang="en-US" sz="2000" b="1" dirty="0" smtClean="0">
                <a:sym typeface="Euclid Symbol" panose="05050102010706020507" pitchFamily="18" charset="2"/>
              </a:rPr>
              <a:t>/t</a:t>
            </a:r>
          </a:p>
          <a:p>
            <a:r>
              <a:rPr lang="en-US" sz="2000" b="1" dirty="0" smtClean="0">
                <a:sym typeface="Euclid Symbol" panose="05050102010706020507" pitchFamily="18" charset="2"/>
              </a:rPr>
              <a:t>How is this equivalent to </a:t>
            </a:r>
            <a:r>
              <a:rPr lang="en-US" sz="2000" b="1" dirty="0" err="1" smtClean="0">
                <a:sym typeface="Euclid Symbol" panose="05050102010706020507" pitchFamily="18" charset="2"/>
              </a:rPr>
              <a:t>F</a:t>
            </a:r>
            <a:r>
              <a:rPr lang="en-US" sz="2000" b="1" baseline="-25000" dirty="0" err="1" smtClean="0">
                <a:sym typeface="Euclid Symbol" panose="05050102010706020507" pitchFamily="18" charset="2"/>
              </a:rPr>
              <a:t>net</a:t>
            </a:r>
            <a:r>
              <a:rPr lang="en-US" sz="2000" b="1" dirty="0" smtClean="0">
                <a:sym typeface="Euclid Symbol" panose="05050102010706020507" pitchFamily="18" charset="2"/>
              </a:rPr>
              <a:t> = ma??</a:t>
            </a:r>
          </a:p>
          <a:p>
            <a:r>
              <a:rPr lang="en-US" sz="2000" b="1" dirty="0" smtClean="0">
                <a:sym typeface="Euclid Symbol" panose="05050102010706020507" pitchFamily="18" charset="2"/>
              </a:rPr>
              <a:t>Rearrange to p = </a:t>
            </a:r>
            <a:r>
              <a:rPr lang="en-US" sz="2000" b="1" dirty="0" err="1" smtClean="0">
                <a:sym typeface="Euclid Symbol" panose="05050102010706020507" pitchFamily="18" charset="2"/>
              </a:rPr>
              <a:t>Ft</a:t>
            </a:r>
            <a:r>
              <a:rPr lang="en-US" sz="2000" b="1" dirty="0" smtClean="0">
                <a:sym typeface="Euclid Symbol" panose="05050102010706020507" pitchFamily="18" charset="2"/>
              </a:rPr>
              <a:t>    or     </a:t>
            </a:r>
            <a:r>
              <a:rPr lang="en-US" sz="2800" b="1" dirty="0" smtClean="0">
                <a:sym typeface="Euclid Symbol" panose="05050102010706020507" pitchFamily="18" charset="2"/>
              </a:rPr>
              <a:t>J = Ft</a:t>
            </a:r>
          </a:p>
          <a:p>
            <a:pPr lvl="1"/>
            <a:r>
              <a:rPr lang="en-US" sz="2000" b="1" dirty="0" smtClean="0">
                <a:sym typeface="Euclid Symbol" panose="05050102010706020507" pitchFamily="18" charset="2"/>
              </a:rPr>
              <a:t>The force here is the force due to a collision that creates a change in momentum over a time for the impact.</a:t>
            </a:r>
          </a:p>
          <a:p>
            <a:pPr lvl="1"/>
            <a:r>
              <a:rPr lang="en-US" sz="2000" b="1" dirty="0" smtClean="0">
                <a:sym typeface="Euclid Symbol" panose="05050102010706020507" pitchFamily="18" charset="2"/>
              </a:rPr>
              <a:t>Consider the relative magnitudes of F and t</a:t>
            </a:r>
          </a:p>
          <a:p>
            <a:pPr lvl="1"/>
            <a:r>
              <a:rPr lang="en-US" sz="2000" b="1" dirty="0" smtClean="0">
                <a:sym typeface="Euclid Symbol" panose="05050102010706020507" pitchFamily="18" charset="2"/>
              </a:rPr>
              <a:t>If a variable force is plotted vs time, the impulse is the area under the curve</a:t>
            </a:r>
            <a:endParaRPr lang="en-US" sz="2000" b="1" dirty="0">
              <a:sym typeface="Euclid Symbol" panose="05050102010706020507" pitchFamily="18" charset="2"/>
            </a:endParaRP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646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Slip- For a </a:t>
            </a:r>
            <a:r>
              <a:rPr lang="en-US" b="1" dirty="0" smtClean="0">
                <a:sym typeface="Euclid Symbol" panose="05050102010706020507" pitchFamily="18" charset="2"/>
              </a:rPr>
              <a:t>350 </a:t>
            </a:r>
            <a:r>
              <a:rPr lang="en-US" b="1" dirty="0">
                <a:sym typeface="Euclid Symbol" panose="05050102010706020507" pitchFamily="18" charset="2"/>
              </a:rPr>
              <a:t>g ball </a:t>
            </a:r>
            <a:r>
              <a:rPr lang="en-US" b="1" dirty="0" smtClean="0">
                <a:sym typeface="Euclid Symbol" panose="05050102010706020507" pitchFamily="18" charset="2"/>
              </a:rPr>
              <a:t>bouncing on the ground, if it hits the floor with 3.64 m/s and rebounds with the same speed, </a:t>
            </a:r>
          </a:p>
          <a:p>
            <a:r>
              <a:rPr lang="en-US" b="1" dirty="0" smtClean="0">
                <a:sym typeface="Euclid Symbol" panose="05050102010706020507" pitchFamily="18" charset="2"/>
              </a:rPr>
              <a:t>A) What impulse does it experience? </a:t>
            </a:r>
          </a:p>
          <a:p>
            <a:r>
              <a:rPr lang="en-US" b="1" dirty="0" smtClean="0">
                <a:sym typeface="Euclid Symbol" panose="05050102010706020507" pitchFamily="18" charset="2"/>
              </a:rPr>
              <a:t>B) If the bounce takes 15.0 </a:t>
            </a:r>
            <a:r>
              <a:rPr lang="en-US" b="1" dirty="0" err="1" smtClean="0">
                <a:sym typeface="Euclid Symbol" panose="05050102010706020507" pitchFamily="18" charset="2"/>
              </a:rPr>
              <a:t>ms</a:t>
            </a:r>
            <a:r>
              <a:rPr lang="en-US" b="1" dirty="0" smtClean="0">
                <a:sym typeface="Euclid Symbol" panose="05050102010706020507" pitchFamily="18" charset="2"/>
              </a:rPr>
              <a:t>, what force does the ball impart to the floor?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 on Jan 24?  (Pending assignments to complete.)</a:t>
            </a:r>
          </a:p>
          <a:p>
            <a:pPr lvl="1"/>
            <a:r>
              <a:rPr lang="en-US" b="1" dirty="0" smtClean="0"/>
              <a:t>Momentum and Impulse worksheet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Read 2.4 p98-108 about Momentum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37144</TotalTime>
  <Words>294</Words>
  <Application>Microsoft Office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</vt:lpstr>
      <vt:lpstr>Century Gothic</vt:lpstr>
      <vt:lpstr>Euclid Extra</vt:lpstr>
      <vt:lpstr>Euclid Symbol</vt:lpstr>
      <vt:lpstr>Wingdings 3</vt:lpstr>
      <vt:lpstr>Ion Boardroom</vt:lpstr>
      <vt:lpstr>Physics 2 – Feb 7, 2019</vt:lpstr>
      <vt:lpstr>Momentum</vt:lpstr>
      <vt:lpstr>Impulse</vt:lpstr>
      <vt:lpstr>Newton’s Second Law (Alternate form)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348</cp:revision>
  <dcterms:created xsi:type="dcterms:W3CDTF">2015-08-11T02:33:52Z</dcterms:created>
  <dcterms:modified xsi:type="dcterms:W3CDTF">2019-02-08T03:51:59Z</dcterms:modified>
</cp:coreProperties>
</file>